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77" r:id="rId2"/>
    <p:sldId id="278" r:id="rId3"/>
    <p:sldId id="279" r:id="rId4"/>
    <p:sldId id="309" r:id="rId5"/>
    <p:sldId id="280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308" r:id="rId16"/>
    <p:sldId id="283" r:id="rId17"/>
    <p:sldId id="288" r:id="rId18"/>
    <p:sldId id="295" r:id="rId19"/>
    <p:sldId id="296" r:id="rId20"/>
    <p:sldId id="284" r:id="rId21"/>
    <p:sldId id="297" r:id="rId22"/>
    <p:sldId id="301" r:id="rId23"/>
    <p:sldId id="303" r:id="rId24"/>
    <p:sldId id="304" r:id="rId25"/>
    <p:sldId id="305" r:id="rId26"/>
    <p:sldId id="306" r:id="rId27"/>
    <p:sldId id="310" r:id="rId28"/>
    <p:sldId id="311" r:id="rId29"/>
    <p:sldId id="307" r:id="rId30"/>
    <p:sldId id="302" r:id="rId31"/>
    <p:sldId id="281" r:id="rId32"/>
    <p:sldId id="312" r:id="rId33"/>
    <p:sldId id="313" r:id="rId34"/>
    <p:sldId id="314" r:id="rId35"/>
    <p:sldId id="315" r:id="rId36"/>
    <p:sldId id="282" r:id="rId37"/>
    <p:sldId id="316" r:id="rId38"/>
    <p:sldId id="298" r:id="rId39"/>
    <p:sldId id="317" r:id="rId40"/>
    <p:sldId id="319" r:id="rId41"/>
    <p:sldId id="318" r:id="rId42"/>
    <p:sldId id="323" r:id="rId43"/>
    <p:sldId id="324" r:id="rId44"/>
    <p:sldId id="320" r:id="rId45"/>
    <p:sldId id="321" r:id="rId46"/>
    <p:sldId id="322" r:id="rId47"/>
    <p:sldId id="276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Title Slides" id="{5E72F920-FEC9-C841-8982-6BC46C2CD075}">
          <p14:sldIdLst>
            <p14:sldId id="277"/>
            <p14:sldId id="278"/>
          </p14:sldIdLst>
        </p14:section>
        <p14:section name="Content Slides" id="{43531B35-F95D-6747-888B-C4C408F2E481}">
          <p14:sldIdLst>
            <p14:sldId id="279"/>
            <p14:sldId id="309"/>
            <p14:sldId id="280"/>
            <p14:sldId id="285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308"/>
            <p14:sldId id="283"/>
            <p14:sldId id="288"/>
            <p14:sldId id="295"/>
            <p14:sldId id="296"/>
            <p14:sldId id="284"/>
            <p14:sldId id="297"/>
            <p14:sldId id="301"/>
            <p14:sldId id="303"/>
            <p14:sldId id="304"/>
            <p14:sldId id="305"/>
            <p14:sldId id="306"/>
            <p14:sldId id="310"/>
            <p14:sldId id="311"/>
            <p14:sldId id="307"/>
            <p14:sldId id="302"/>
            <p14:sldId id="281"/>
            <p14:sldId id="312"/>
            <p14:sldId id="313"/>
            <p14:sldId id="314"/>
            <p14:sldId id="315"/>
            <p14:sldId id="282"/>
            <p14:sldId id="316"/>
            <p14:sldId id="298"/>
            <p14:sldId id="317"/>
            <p14:sldId id="319"/>
            <p14:sldId id="318"/>
            <p14:sldId id="323"/>
            <p14:sldId id="324"/>
            <p14:sldId id="320"/>
            <p14:sldId id="321"/>
            <p14:sldId id="322"/>
          </p14:sldIdLst>
        </p14:section>
        <p14:section name="Closing" id="{6B289D24-9045-3449-9F20-E2003D20AA6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C"/>
    <a:srgbClr val="FAAC20"/>
    <a:srgbClr val="EEA420"/>
    <a:srgbClr val="656766"/>
    <a:srgbClr val="002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/>
    <p:restoredTop sz="79780"/>
  </p:normalViewPr>
  <p:slideViewPr>
    <p:cSldViewPr snapToGrid="0" snapToObjects="1">
      <p:cViewPr>
        <p:scale>
          <a:sx n="130" d="100"/>
          <a:sy n="130" d="100"/>
        </p:scale>
        <p:origin x="1296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6CEB-9010-864D-A929-FF1D596C1A7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8105-2FF6-8C45-A467-9D2BA64C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Admin</a:t>
            </a:r>
            <a:r>
              <a:rPr lang="en-US" baseline="0" dirty="0" smtClean="0"/>
              <a:t> Items: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Attendance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AIS Data Analysis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BETWEEN</a:t>
            </a:r>
            <a:r>
              <a:rPr lang="en-US" baseline="0" dirty="0" smtClean="0"/>
              <a:t> is inclusive of the end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2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retrieves</a:t>
            </a:r>
            <a:r>
              <a:rPr lang="en-US" baseline="0" dirty="0" smtClean="0"/>
              <a:t> Company names that start with A (case-insensitive, because that is the collation sequence used for my database!)</a:t>
            </a:r>
          </a:p>
          <a:p>
            <a:endParaRPr lang="en-US" baseline="0" dirty="0" smtClean="0"/>
          </a:p>
          <a:p>
            <a:r>
              <a:rPr lang="en-US" baseline="0" dirty="0" smtClean="0"/>
              <a:t>% is a wildcard search character</a:t>
            </a:r>
          </a:p>
          <a:p>
            <a:r>
              <a:rPr lang="en-US" baseline="0" dirty="0" smtClean="0"/>
              <a:t>Underscore is a single character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Wildcard used on both sides means find a value that has x in </a:t>
            </a:r>
            <a:r>
              <a:rPr lang="en-US" smtClean="0"/>
              <a:t>it somewhere.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specify</a:t>
            </a:r>
            <a:r>
              <a:rPr lang="en-US" baseline="0" dirty="0" smtClean="0"/>
              <a:t> a * for Count, because we are aggregating the entire row, not just a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specify</a:t>
            </a:r>
            <a:r>
              <a:rPr lang="en-US" baseline="0" dirty="0" smtClean="0"/>
              <a:t> a * for Count, because we </a:t>
            </a:r>
            <a:r>
              <a:rPr lang="en-US" baseline="0" smtClean="0"/>
              <a:t>are aggregating the entire row, not just a column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specify</a:t>
            </a:r>
            <a:r>
              <a:rPr lang="en-US" baseline="0" dirty="0" smtClean="0"/>
              <a:t> a * for Count, because we </a:t>
            </a:r>
            <a:r>
              <a:rPr lang="en-US" baseline="0" smtClean="0"/>
              <a:t>are aggregating the entire row, not just a column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to you typically specify an aggregate</a:t>
            </a:r>
            <a:r>
              <a:rPr lang="en-US" baseline="0" dirty="0" smtClean="0"/>
              <a:t> column on the select line and a non-aggregate included in the group by line</a:t>
            </a:r>
          </a:p>
          <a:p>
            <a:r>
              <a:rPr lang="en-US" baseline="0" dirty="0" smtClean="0"/>
              <a:t>All non-aggregate fields on the select line, MUST be in the Group By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work, because </a:t>
            </a:r>
            <a:r>
              <a:rPr lang="en-US" dirty="0" err="1" smtClean="0"/>
              <a:t>RegionDescription</a:t>
            </a:r>
            <a:r>
              <a:rPr lang="en-US" dirty="0" smtClean="0"/>
              <a:t> is not in the</a:t>
            </a:r>
            <a:r>
              <a:rPr lang="en-US" baseline="0" dirty="0" smtClean="0"/>
              <a:t> Employees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0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want to talk about the tendency</a:t>
            </a:r>
            <a:r>
              <a:rPr lang="en-US" baseline="0" dirty="0" smtClean="0"/>
              <a:t> to want to use MAX here instead of COUNT. Really what we are looking for is the MAXIMUM COUNT, so COUNT has to go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places where SQL is used: ETL to pull from operational databases and other data</a:t>
            </a:r>
            <a:r>
              <a:rPr lang="en-US" baseline="0" dirty="0" smtClean="0"/>
              <a:t> sources to put into a data warehouse, </a:t>
            </a:r>
            <a:r>
              <a:rPr lang="en-US" dirty="0" smtClean="0"/>
              <a:t>and BI for reporting</a:t>
            </a:r>
          </a:p>
          <a:p>
            <a:endParaRPr lang="en-US" dirty="0" smtClean="0"/>
          </a:p>
          <a:p>
            <a:r>
              <a:rPr lang="en-US" dirty="0" smtClean="0"/>
              <a:t>Focus tonight is on ETL,</a:t>
            </a:r>
            <a:r>
              <a:rPr lang="en-US" baseline="0" dirty="0" smtClean="0"/>
              <a:t> so we’ll look at how we extract data from an operational database and clean data from other data sources in preparation for analysis. It’s all about laying the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4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you see here is a snippet of the results from this query on the </a:t>
            </a:r>
            <a:r>
              <a:rPr lang="en-US" baseline="0" dirty="0" err="1" smtClean="0"/>
              <a:t>Northwind</a:t>
            </a:r>
            <a:r>
              <a:rPr lang="en-US" baseline="0" dirty="0" smtClean="0"/>
              <a:t> database that you can download into a SQL Server instance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the column order changes, based on the order of the select</a:t>
            </a:r>
            <a:r>
              <a:rPr lang="en-US" baseline="0" dirty="0" smtClean="0"/>
              <a:t>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columns are retrieved (but cut</a:t>
            </a:r>
            <a:r>
              <a:rPr lang="en-US" baseline="0" dirty="0" smtClean="0"/>
              <a:t> off on the screen)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need to mark text-based criteria values in single quotes, but numeric values are used without the quotes.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need to mark text-based criteria values in single quotes, but numeric values are </a:t>
            </a:r>
            <a:r>
              <a:rPr lang="en-US" smtClean="0"/>
              <a:t>used without the quotes.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need to mark text-based criteria values in single quotes, but numeric values are </a:t>
            </a:r>
            <a:r>
              <a:rPr lang="en-US" smtClean="0"/>
              <a:t>used without the quotes.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1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need to mark text-based criteria values in single quotes, but numeric values are </a:t>
            </a:r>
            <a:r>
              <a:rPr lang="en-US" smtClean="0"/>
              <a:t>used without the quotes.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8105-2FF6-8C45-A467-9D2BA64C99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790700"/>
            <a:ext cx="5943600" cy="1054918"/>
          </a:xfrm>
        </p:spPr>
        <p:txBody>
          <a:bodyPr lIns="0" tIns="0" rIns="0" bIns="0"/>
          <a:lstStyle>
            <a:lvl1pPr algn="l">
              <a:lnSpc>
                <a:spcPts val="4400"/>
              </a:lnSpc>
              <a:defRPr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2902244"/>
            <a:ext cx="5943600" cy="6986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rgbClr val="003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9" y="205978"/>
            <a:ext cx="7421031" cy="489347"/>
          </a:xfrm>
        </p:spPr>
        <p:txBody>
          <a:bodyPr/>
          <a:lstStyle>
            <a:lvl1pPr algn="l">
              <a:defRPr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9" y="957793"/>
            <a:ext cx="7421031" cy="36368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1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649010"/>
            <a:ext cx="6548437" cy="1021556"/>
          </a:xfrm>
        </p:spPr>
        <p:txBody>
          <a:bodyPr lIns="0" tIns="0" rIns="0" bIns="0" anchor="t"/>
          <a:lstStyle>
            <a:lvl1pPr algn="l">
              <a:lnSpc>
                <a:spcPts val="4000"/>
              </a:lnSpc>
              <a:defRPr sz="4000" b="1" cap="all"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513" y="1523869"/>
            <a:ext cx="6548437" cy="104153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rgbClr val="0035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7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425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8950" y="1200151"/>
            <a:ext cx="3678866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3920" y="205978"/>
            <a:ext cx="7401980" cy="489347"/>
          </a:xfrm>
        </p:spPr>
        <p:txBody>
          <a:bodyPr/>
          <a:lstStyle>
            <a:lvl1pPr algn="l">
              <a:defRPr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8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2585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25850" cy="29634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7" y="1151335"/>
            <a:ext cx="3584574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7" y="1631156"/>
            <a:ext cx="3584574" cy="29634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3920" y="205978"/>
            <a:ext cx="7401980" cy="489347"/>
          </a:xfrm>
        </p:spPr>
        <p:txBody>
          <a:bodyPr/>
          <a:lstStyle>
            <a:lvl1pPr algn="l">
              <a:defRPr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3920" y="205978"/>
            <a:ext cx="7401980" cy="489347"/>
          </a:xfrm>
        </p:spPr>
        <p:txBody>
          <a:bodyPr/>
          <a:lstStyle>
            <a:lvl1pPr algn="l">
              <a:defRPr>
                <a:solidFill>
                  <a:srgbClr val="0035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6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4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9205"/>
            <a:ext cx="3008313" cy="716860"/>
          </a:xfrm>
        </p:spPr>
        <p:txBody>
          <a:bodyPr anchor="b"/>
          <a:lstStyle>
            <a:lvl1pPr algn="l">
              <a:lnSpc>
                <a:spcPts val="2000"/>
              </a:lnSpc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29205"/>
            <a:ext cx="4337050" cy="3765418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0743"/>
            <a:ext cx="3008313" cy="2893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56169" y="205978"/>
            <a:ext cx="7930443" cy="48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00355C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3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4938" y="661458"/>
            <a:ext cx="5486400" cy="288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93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205978"/>
            <a:ext cx="5740400" cy="47089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4400"/>
        </a:lnSpc>
        <a:spcBef>
          <a:spcPct val="0"/>
        </a:spcBef>
        <a:buNone/>
        <a:defRPr sz="4400" b="1" i="0" kern="1200" baseline="0">
          <a:solidFill>
            <a:srgbClr val="00355C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wnloads/workbench/" TargetMode="External"/><Relationship Id="rId4" Type="http://schemas.openxmlformats.org/officeDocument/2006/relationships/hyperlink" Target="http://www.oracle.com/technetwork/database/enterprise-edition/downloads/oracle12c-windows-3633015.html" TargetMode="External"/><Relationship Id="rId5" Type="http://schemas.openxmlformats.org/officeDocument/2006/relationships/hyperlink" Target="https://gist.github.com/dleborgne/caf1e7ed9b42d6318eb89e04c89eec6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microsoft.com/en-us/sql/ssms/download-sql-server-management-studio-ss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6" y="1589555"/>
            <a:ext cx="5720384" cy="2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Server Management Studio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69" y="1000126"/>
            <a:ext cx="5432086" cy="3636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9325" y="1664445"/>
            <a:ext cx="216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Server name</a:t>
            </a:r>
            <a:r>
              <a:rPr lang="en-US" dirty="0" smtClean="0"/>
              <a:t>: </a:t>
            </a:r>
            <a:r>
              <a:rPr lang="en-US" dirty="0" err="1" smtClean="0"/>
              <a:t>itmdb.cedarville.edu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Login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datascience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Password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SQL Server Management Studio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63" y="957263"/>
            <a:ext cx="6835512" cy="36369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371725" y="1393031"/>
            <a:ext cx="335756" cy="68580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478881" y="1900238"/>
            <a:ext cx="1985963" cy="1042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r>
              <a:rPr lang="en-US" smtClean="0"/>
              <a:t>New Query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55" y="957263"/>
            <a:ext cx="6823927" cy="363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SQL Server Management Studio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35969" y="1514475"/>
            <a:ext cx="671512" cy="56435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478881" y="1900238"/>
            <a:ext cx="1985963" cy="1042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this to </a:t>
            </a:r>
            <a:r>
              <a:rPr lang="en-US" dirty="0" err="1" smtClean="0"/>
              <a:t>Northwind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55" y="957263"/>
            <a:ext cx="6823927" cy="363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SQL Server Management Studio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23330" y="2132013"/>
            <a:ext cx="671512" cy="56435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094036" y="2582863"/>
            <a:ext cx="1985963" cy="1042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where you will enter your SQL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55" y="957263"/>
            <a:ext cx="6823927" cy="363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SQL Server Management Studio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00313" y="1543050"/>
            <a:ext cx="694529" cy="115331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094036" y="2582863"/>
            <a:ext cx="1985963" cy="10429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run a query, click Execute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mr-IN" dirty="0" smtClean="0"/>
              <a:t>…</a:t>
            </a:r>
            <a:r>
              <a:rPr lang="en-US" dirty="0" smtClean="0"/>
              <a:t>FROM</a:t>
            </a:r>
            <a:r>
              <a:rPr lang="mr-IN" dirty="0" smtClean="0"/>
              <a:t>…</a:t>
            </a: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SELECT..FROM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</a:rPr>
              <a:t>The fundamental framework for an SQL query is the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SQL SELECT statement</a:t>
            </a:r>
            <a:r>
              <a:rPr lang="en-US" dirty="0">
                <a:latin typeface="Arial" charset="0"/>
              </a:rPr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B2B4E"/>
                </a:solidFill>
                <a:latin typeface="Arial" charset="0"/>
              </a:rPr>
              <a:t>SELECT	</a:t>
            </a:r>
            <a:r>
              <a:rPr lang="en-US" b="1" dirty="0" smtClean="0">
                <a:solidFill>
                  <a:srgbClr val="0B2B4E"/>
                </a:solidFill>
                <a:latin typeface="Arial" charset="0"/>
              </a:rPr>
              <a:t>	{</a:t>
            </a:r>
            <a:r>
              <a:rPr lang="en-US" b="1" dirty="0" err="1">
                <a:solidFill>
                  <a:srgbClr val="0B2B4E"/>
                </a:solidFill>
                <a:latin typeface="Arial" charset="0"/>
              </a:rPr>
              <a:t>ColumnName</a:t>
            </a:r>
            <a:r>
              <a:rPr lang="en-US" b="1" dirty="0">
                <a:solidFill>
                  <a:srgbClr val="0B2B4E"/>
                </a:solidFill>
                <a:latin typeface="Arial" charset="0"/>
              </a:rPr>
              <a:t>(s)}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B2B4E"/>
                </a:solidFill>
                <a:latin typeface="Arial" charset="0"/>
              </a:rPr>
              <a:t>FROM		{</a:t>
            </a:r>
            <a:r>
              <a:rPr lang="en-US" b="1" dirty="0" err="1">
                <a:solidFill>
                  <a:srgbClr val="0B2B4E"/>
                </a:solidFill>
                <a:latin typeface="Arial" charset="0"/>
              </a:rPr>
              <a:t>TableName</a:t>
            </a:r>
            <a:r>
              <a:rPr lang="en-US" b="1" dirty="0">
                <a:solidFill>
                  <a:srgbClr val="0B2B4E"/>
                </a:solidFill>
                <a:latin typeface="Arial" charset="0"/>
              </a:rPr>
              <a:t>(s)}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B2B4E"/>
                </a:solidFill>
                <a:latin typeface="Arial" charset="0"/>
              </a:rPr>
              <a:t>WHERE	</a:t>
            </a:r>
            <a:r>
              <a:rPr lang="en-US" b="1" dirty="0" smtClean="0">
                <a:solidFill>
                  <a:srgbClr val="0B2B4E"/>
                </a:solidFill>
                <a:latin typeface="Arial" charset="0"/>
              </a:rPr>
              <a:t>	{</a:t>
            </a:r>
            <a:r>
              <a:rPr lang="en-US" b="1" dirty="0">
                <a:solidFill>
                  <a:srgbClr val="0B2B4E"/>
                </a:solidFill>
                <a:latin typeface="Arial" charset="0"/>
              </a:rPr>
              <a:t>Condition(s)}</a:t>
            </a:r>
          </a:p>
          <a:p>
            <a:r>
              <a:rPr lang="en-US" dirty="0">
                <a:latin typeface="Arial" charset="0"/>
              </a:rPr>
              <a:t>All SQL statements end with a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semi-colon (;)</a:t>
            </a:r>
            <a:r>
              <a:rPr lang="en-US" dirty="0">
                <a:latin typeface="Arial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Columns From One Table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769" y="958851"/>
            <a:ext cx="56007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1949450"/>
            <a:ext cx="3683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Column Order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3287"/>
            <a:ext cx="5537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1949449"/>
            <a:ext cx="3683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Specifying All Columns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9637"/>
            <a:ext cx="28194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4980"/>
          <a:stretch/>
        </p:blipFill>
        <p:spPr>
          <a:xfrm>
            <a:off x="376769" y="1949449"/>
            <a:ext cx="6859850" cy="26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Using SQL to Prepare Data for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John Delano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8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in One Table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6701"/>
            <a:ext cx="49784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281"/>
          <a:stretch/>
        </p:blipFill>
        <p:spPr>
          <a:xfrm>
            <a:off x="376769" y="2388077"/>
            <a:ext cx="3035300" cy="27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in One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887651"/>
            <a:ext cx="50546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388077"/>
            <a:ext cx="33782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-- 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13051"/>
            <a:ext cx="73025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388077"/>
            <a:ext cx="406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-- 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6701"/>
            <a:ext cx="71120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561"/>
          <a:stretch/>
        </p:blipFill>
        <p:spPr>
          <a:xfrm>
            <a:off x="376769" y="2388077"/>
            <a:ext cx="3937000" cy="27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-- BETWEEN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25751"/>
            <a:ext cx="6680200" cy="123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388077"/>
            <a:ext cx="346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-- LIKE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0351"/>
            <a:ext cx="6642100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388077"/>
            <a:ext cx="4229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Rows --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0351"/>
            <a:ext cx="6667500" cy="128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388077"/>
            <a:ext cx="2997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Sorting Rows in One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9" y="821531"/>
            <a:ext cx="62357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422"/>
          <a:stretch/>
        </p:blipFill>
        <p:spPr>
          <a:xfrm>
            <a:off x="376769" y="2662237"/>
            <a:ext cx="3975100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Sorting Rows in One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9" y="827881"/>
            <a:ext cx="6134100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5422"/>
          <a:stretch/>
        </p:blipFill>
        <p:spPr>
          <a:xfrm>
            <a:off x="376769" y="2662237"/>
            <a:ext cx="3987800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Functions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9" y="957792"/>
            <a:ext cx="7421031" cy="4056659"/>
          </a:xfrm>
        </p:spPr>
        <p:txBody>
          <a:bodyPr/>
          <a:lstStyle/>
          <a:p>
            <a:r>
              <a:rPr lang="en-US" dirty="0" smtClean="0"/>
              <a:t>Administrative Items</a:t>
            </a:r>
          </a:p>
          <a:p>
            <a:r>
              <a:rPr lang="en-US" dirty="0" smtClean="0"/>
              <a:t>What is SQL?</a:t>
            </a:r>
          </a:p>
          <a:p>
            <a:r>
              <a:rPr lang="en-US" dirty="0" smtClean="0"/>
              <a:t>Select/From/Where</a:t>
            </a:r>
          </a:p>
          <a:p>
            <a:r>
              <a:rPr lang="en-US" dirty="0" smtClean="0"/>
              <a:t>Aggregate Functions</a:t>
            </a:r>
          </a:p>
          <a:p>
            <a:r>
              <a:rPr lang="en-US" dirty="0" smtClean="0"/>
              <a:t>Group By</a:t>
            </a:r>
          </a:p>
          <a:p>
            <a:r>
              <a:rPr lang="en-US" dirty="0" smtClean="0"/>
              <a:t>Joining Multiple </a:t>
            </a:r>
            <a:r>
              <a:rPr lang="en-US" dirty="0" smtClean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8101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</a:t>
            </a:r>
          </a:p>
          <a:p>
            <a:r>
              <a:rPr lang="en-US" dirty="0" smtClean="0"/>
              <a:t>SUM</a:t>
            </a:r>
          </a:p>
          <a:p>
            <a:r>
              <a:rPr lang="en-US" dirty="0" smtClean="0"/>
              <a:t>AVG</a:t>
            </a:r>
          </a:p>
          <a:p>
            <a:r>
              <a:rPr lang="en-US" dirty="0" smtClean="0"/>
              <a:t>MIN</a:t>
            </a:r>
          </a:p>
          <a:p>
            <a:r>
              <a:rPr lang="en-US" dirty="0" smtClean="0"/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Aggregate Functions in SQL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9" y="953115"/>
            <a:ext cx="64643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2049105"/>
            <a:ext cx="1511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Aggregate Functions in SQL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28739"/>
            <a:ext cx="6972300" cy="25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3740253"/>
            <a:ext cx="5969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Using Aggregate Functions in SQL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80768"/>
            <a:ext cx="61849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2599711"/>
            <a:ext cx="2324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Calculated Columns in SQL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99818"/>
            <a:ext cx="81026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9775"/>
          <a:stretch/>
        </p:blipFill>
        <p:spPr>
          <a:xfrm>
            <a:off x="376769" y="2599711"/>
            <a:ext cx="3886200" cy="25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02110"/>
            <a:ext cx="772160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9856"/>
          <a:stretch/>
        </p:blipFill>
        <p:spPr>
          <a:xfrm>
            <a:off x="376769" y="2442395"/>
            <a:ext cx="2247900" cy="25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TABLES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Join?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0" y="957793"/>
            <a:ext cx="3103849" cy="3636830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this diagram. </a:t>
            </a:r>
          </a:p>
          <a:p>
            <a:r>
              <a:rPr lang="en-US" dirty="0" smtClean="0"/>
              <a:t>What if I want to know which region has the highest number of employees?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01"/>
          <a:stretch/>
        </p:blipFill>
        <p:spPr>
          <a:xfrm>
            <a:off x="3647768" y="0"/>
            <a:ext cx="54962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tried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7" y="1545918"/>
            <a:ext cx="49784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87" y="3230786"/>
            <a:ext cx="746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SQL?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Joins are used in the FROM clause to connect two or more tables together, based on their common “keys”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FROM </a:t>
            </a:r>
            <a:r>
              <a:rPr lang="en-US" dirty="0" smtClean="0"/>
              <a:t>Table1 </a:t>
            </a:r>
            <a:r>
              <a:rPr lang="en-US" dirty="0" smtClean="0">
                <a:solidFill>
                  <a:schemeClr val="accent1"/>
                </a:solidFill>
              </a:rPr>
              <a:t>JOIN</a:t>
            </a:r>
            <a:r>
              <a:rPr lang="en-US" dirty="0" smtClean="0"/>
              <a:t> Table2 </a:t>
            </a:r>
            <a:r>
              <a:rPr lang="en-US" dirty="0" smtClean="0">
                <a:solidFill>
                  <a:schemeClr val="accent1"/>
                </a:solidFill>
              </a:rPr>
              <a:t>ON</a:t>
            </a:r>
            <a:r>
              <a:rPr lang="en-US" dirty="0" smtClean="0"/>
              <a:t> Table1.PrimaryKey = Table2.ForeignKey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31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9" y="935511"/>
            <a:ext cx="7384026" cy="2674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69" y="3850071"/>
            <a:ext cx="3213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9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Data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4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Data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find out how much data you have (run a select count query on each table)</a:t>
            </a:r>
          </a:p>
          <a:p>
            <a:r>
              <a:rPr lang="en-US" dirty="0" smtClean="0"/>
              <a:t>Look for any “dirty” or missing data</a:t>
            </a:r>
            <a:br>
              <a:rPr lang="en-US" dirty="0" smtClean="0"/>
            </a:br>
            <a:r>
              <a:rPr lang="en-US" dirty="0" smtClean="0"/>
              <a:t>(run a group by/count query on any description fields)</a:t>
            </a:r>
          </a:p>
          <a:p>
            <a:r>
              <a:rPr lang="en-US" smtClean="0"/>
              <a:t>Learn how </a:t>
            </a:r>
            <a:r>
              <a:rPr lang="en-US" dirty="0"/>
              <a:t>tables are related</a:t>
            </a:r>
            <a:br>
              <a:rPr lang="en-US" dirty="0"/>
            </a:br>
            <a:r>
              <a:rPr lang="en-US" dirty="0"/>
              <a:t>(look for primary keys/foreign keys)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749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7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Further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SQL allows us to use the HAVING clause to specify criteria. How is this different than WHERE?</a:t>
            </a:r>
          </a:p>
          <a:p>
            <a:r>
              <a:rPr lang="en-US" dirty="0" smtClean="0"/>
              <a:t>You can create your own aggregate function to use in SQL, using C#. For example, can you figure out how to create a concatenation function to join all the string values in a database column into a comma separated list?</a:t>
            </a:r>
          </a:p>
        </p:txBody>
      </p:sp>
    </p:spTree>
    <p:extLst>
      <p:ext uri="{BB962C8B-B14F-4D97-AF65-F5344CB8AC3E}">
        <p14:creationId xmlns:p14="http://schemas.microsoft.com/office/powerpoint/2010/main" val="270593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Further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There </a:t>
            </a:r>
            <a:r>
              <a:rPr lang="en-US" dirty="0" smtClean="0"/>
              <a:t>are two types of joins: Inner and Outer. What is the difference?</a:t>
            </a:r>
          </a:p>
          <a:p>
            <a:r>
              <a:rPr lang="en-US" dirty="0" smtClean="0"/>
              <a:t>SQL Server also provides the ability to write Common Table Expression queries. What are these, and how might you use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3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6" y="1589555"/>
            <a:ext cx="5720384" cy="2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  <a:latin typeface="Arial" charset="0"/>
              </a:rPr>
              <a:t>Structured Query Language (SQL)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was developed by the IBM Corporation in the late 1970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s.</a:t>
            </a:r>
          </a:p>
          <a:p>
            <a:r>
              <a:rPr lang="en-US" dirty="0">
                <a:latin typeface="Arial" charset="0"/>
              </a:rPr>
              <a:t>SQL was endorsed as a U.S. national standard by the American National Standards Institute (ANSI) in 1992 [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SQL-92</a:t>
            </a:r>
            <a:r>
              <a:rPr lang="en-US" dirty="0">
                <a:latin typeface="Arial" charset="0"/>
              </a:rPr>
              <a:t>].</a:t>
            </a:r>
          </a:p>
          <a:p>
            <a:r>
              <a:rPr lang="en-US" dirty="0">
                <a:latin typeface="Arial" charset="0"/>
              </a:rPr>
              <a:t>Newer versions exist, and they incorporate XML and some object-oriented concepts.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SQL is not a full featured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programming 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language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like C</a:t>
            </a:r>
            <a:r>
              <a:rPr lang="en-US" dirty="0">
                <a:latin typeface="Arial" charset="0"/>
              </a:rPr>
              <a:t>, C#, </a:t>
            </a:r>
            <a:r>
              <a:rPr lang="en-US" dirty="0" smtClean="0">
                <a:latin typeface="Arial" charset="0"/>
              </a:rPr>
              <a:t>or Java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SQL is a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data sublanguage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 creating and processing database data and metadata.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SQL is ubiquitous in enterprise-class DBMS products.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SQL programming is a critical skill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SQL statements can be divided into three categories: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  <a:latin typeface="Arial" charset="0"/>
              </a:rPr>
              <a:t>Data definition language (DDL)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statements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Creating </a:t>
            </a:r>
            <a:r>
              <a:rPr lang="en-US" dirty="0">
                <a:latin typeface="Arial" charset="0"/>
              </a:rPr>
              <a:t>tables, relationships, </a:t>
            </a:r>
            <a:r>
              <a:rPr lang="en-US" dirty="0" smtClean="0">
                <a:latin typeface="Arial" charset="0"/>
              </a:rPr>
              <a:t>etc.</a:t>
            </a: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Data </a:t>
            </a:r>
            <a:r>
              <a:rPr lang="en-US" b="1" dirty="0">
                <a:solidFill>
                  <a:srgbClr val="00B0F0"/>
                </a:solidFill>
                <a:latin typeface="Arial" charset="0"/>
              </a:rPr>
              <a:t>manipulation language (DML)</a:t>
            </a:r>
            <a:r>
              <a:rPr lang="en-US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statements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Used for queries and data </a:t>
            </a:r>
            <a:r>
              <a:rPr lang="en-US" dirty="0" smtClean="0">
                <a:latin typeface="Arial" charset="0"/>
              </a:rPr>
              <a:t>modification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  <a:latin typeface="Arial" charset="0"/>
              </a:rPr>
              <a:t>SQL/Persistent Stored Modules (SQL/PSM)</a:t>
            </a:r>
            <a:r>
              <a:rPr lang="en-US" dirty="0">
                <a:latin typeface="Arial" charset="0"/>
              </a:rPr>
              <a:t> statements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Add procedural programming capabilities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SQL Used?</a:t>
            </a:r>
            <a:endParaRPr lang="en-US" dirty="0"/>
          </a:p>
        </p:txBody>
      </p:sp>
      <p:pic>
        <p:nvPicPr>
          <p:cNvPr id="4" name="Picture 5" descr="C:\Users\Auer.WWU\Auer-Projects\Kroenke-Auer-Projects\Kroenke-Auer-DBP-e11\DBP-e11-Supplements\Images\Chapter13\Fig13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1222572"/>
            <a:ext cx="7421562" cy="3106344"/>
          </a:xfrm>
        </p:spPr>
      </p:pic>
      <p:sp>
        <p:nvSpPr>
          <p:cNvPr id="5" name="Oval 4"/>
          <p:cNvSpPr/>
          <p:nvPr/>
        </p:nvSpPr>
        <p:spPr>
          <a:xfrm>
            <a:off x="1971675" y="2035969"/>
            <a:ext cx="1350169" cy="132159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24535" y="2035969"/>
            <a:ext cx="1350169" cy="132159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SQL Server Management Studio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MySQL Workbench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Oracle Database Client</a:t>
            </a:r>
            <a:endParaRPr lang="en-US" dirty="0" smtClean="0"/>
          </a:p>
          <a:p>
            <a:r>
              <a:rPr lang="en-US" dirty="0" err="1" smtClean="0">
                <a:hlinkClick r:id="rId5"/>
              </a:rPr>
              <a:t>Northwind</a:t>
            </a:r>
            <a:r>
              <a:rPr lang="en-US" dirty="0" smtClean="0">
                <a:hlinkClick r:id="rId5"/>
              </a:rPr>
              <a:t> Database SQL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1005</Words>
  <Application>Microsoft Macintosh PowerPoint</Application>
  <PresentationFormat>On-screen Show (16:9)</PresentationFormat>
  <Paragraphs>146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ＭＳ Ｐゴシック</vt:lpstr>
      <vt:lpstr>Myriad Pro</vt:lpstr>
      <vt:lpstr>Arial</vt:lpstr>
      <vt:lpstr>Office Theme</vt:lpstr>
      <vt:lpstr>PowerPoint Presentation</vt:lpstr>
      <vt:lpstr>Using SQL to Prepare Data for Analysis</vt:lpstr>
      <vt:lpstr>Agenda</vt:lpstr>
      <vt:lpstr>What IS SQL?</vt:lpstr>
      <vt:lpstr>What is SQL?</vt:lpstr>
      <vt:lpstr>What is SQL?</vt:lpstr>
      <vt:lpstr>What is SQL?</vt:lpstr>
      <vt:lpstr>Where is SQL Used?</vt:lpstr>
      <vt:lpstr>SQL Tools</vt:lpstr>
      <vt:lpstr>SQL Server Management Studio</vt:lpstr>
      <vt:lpstr>SQL Server Management Studio</vt:lpstr>
      <vt:lpstr>SQL Server Management Studio</vt:lpstr>
      <vt:lpstr>SQL Server Management Studio</vt:lpstr>
      <vt:lpstr>SQL Server Management Studio</vt:lpstr>
      <vt:lpstr>SELECT…FROM…WHERE</vt:lpstr>
      <vt:lpstr>SELECT..FROM</vt:lpstr>
      <vt:lpstr>Columns From One Table</vt:lpstr>
      <vt:lpstr>Column Order</vt:lpstr>
      <vt:lpstr>Specifying All Columns</vt:lpstr>
      <vt:lpstr>Filtering Rows in One Table</vt:lpstr>
      <vt:lpstr>Filtering Rows in One Table</vt:lpstr>
      <vt:lpstr>Filtering Rows -- AND</vt:lpstr>
      <vt:lpstr>Filtering Rows -- OR</vt:lpstr>
      <vt:lpstr>Filtering Rows -- BETWEEN</vt:lpstr>
      <vt:lpstr>Filtering Rows -- LIKE</vt:lpstr>
      <vt:lpstr>Filtering Rows -- LIKE</vt:lpstr>
      <vt:lpstr>Sorting Rows in One Table</vt:lpstr>
      <vt:lpstr>Sorting Rows in One Table</vt:lpstr>
      <vt:lpstr>Aggregate Functions</vt:lpstr>
      <vt:lpstr>Aggregate Functions</vt:lpstr>
      <vt:lpstr>Using Aggregate Functions in SQL</vt:lpstr>
      <vt:lpstr>Using Aggregate Functions in SQL</vt:lpstr>
      <vt:lpstr>Using Aggregate Functions in SQL</vt:lpstr>
      <vt:lpstr>Calculated Columns in SQL</vt:lpstr>
      <vt:lpstr>Group By</vt:lpstr>
      <vt:lpstr>GROUP BY</vt:lpstr>
      <vt:lpstr>JOINING TABLES</vt:lpstr>
      <vt:lpstr>Why Join?</vt:lpstr>
      <vt:lpstr>JOIN</vt:lpstr>
      <vt:lpstr>JOIN Syntax</vt:lpstr>
      <vt:lpstr>JOIN</vt:lpstr>
      <vt:lpstr>Preparing for Data Analysis</vt:lpstr>
      <vt:lpstr>Preparing for Data Analysis</vt:lpstr>
      <vt:lpstr>For Further Study</vt:lpstr>
      <vt:lpstr>For Further Study</vt:lpstr>
      <vt:lpstr>For Further Study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</dc:creator>
  <cp:lastModifiedBy>John Delano</cp:lastModifiedBy>
  <cp:revision>62</cp:revision>
  <dcterms:created xsi:type="dcterms:W3CDTF">2013-09-11T17:50:51Z</dcterms:created>
  <dcterms:modified xsi:type="dcterms:W3CDTF">2017-11-13T21:34:54Z</dcterms:modified>
</cp:coreProperties>
</file>